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1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77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45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60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22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120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14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1/15/2024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753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1/15/2024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93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1/15/2024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82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972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39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1/15/2024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125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E15305-164C-44CD-9E0F-420C2DC1B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2DC5C2-CCA7-49E4-B67F-6F121D488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Graph and data illustration">
            <a:extLst>
              <a:ext uri="{FF2B5EF4-FFF2-40B4-BE49-F238E27FC236}">
                <a16:creationId xmlns:a16="http://schemas.microsoft.com/office/drawing/2014/main" id="{322E2EEF-28AB-96D6-1F91-CE00811912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83" b="4847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27966D5E-7857-415C-B50C-0DD96BCB7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7986" y="0"/>
            <a:ext cx="10615629" cy="6858000"/>
          </a:xfrm>
          <a:custGeom>
            <a:avLst/>
            <a:gdLst>
              <a:gd name="connsiteX0" fmla="*/ 7169276 w 10615629"/>
              <a:gd name="connsiteY0" fmla="*/ 5704266 h 6858000"/>
              <a:gd name="connsiteX1" fmla="*/ 7514897 w 10615629"/>
              <a:gd name="connsiteY1" fmla="*/ 6049887 h 6858000"/>
              <a:gd name="connsiteX2" fmla="*/ 7169276 w 10615629"/>
              <a:gd name="connsiteY2" fmla="*/ 6395508 h 6858000"/>
              <a:gd name="connsiteX3" fmla="*/ 6823655 w 10615629"/>
              <a:gd name="connsiteY3" fmla="*/ 6049887 h 6858000"/>
              <a:gd name="connsiteX4" fmla="*/ 7169276 w 10615629"/>
              <a:gd name="connsiteY4" fmla="*/ 5704266 h 6858000"/>
              <a:gd name="connsiteX5" fmla="*/ 10010446 w 10615629"/>
              <a:gd name="connsiteY5" fmla="*/ 2324705 h 6858000"/>
              <a:gd name="connsiteX6" fmla="*/ 10456760 w 10615629"/>
              <a:gd name="connsiteY6" fmla="*/ 2771019 h 6858000"/>
              <a:gd name="connsiteX7" fmla="*/ 10010446 w 10615629"/>
              <a:gd name="connsiteY7" fmla="*/ 3217333 h 6858000"/>
              <a:gd name="connsiteX8" fmla="*/ 9564132 w 10615629"/>
              <a:gd name="connsiteY8" fmla="*/ 2771019 h 6858000"/>
              <a:gd name="connsiteX9" fmla="*/ 10010446 w 10615629"/>
              <a:gd name="connsiteY9" fmla="*/ 2324705 h 6858000"/>
              <a:gd name="connsiteX10" fmla="*/ 10354145 w 10615629"/>
              <a:gd name="connsiteY10" fmla="*/ 1665213 h 6858000"/>
              <a:gd name="connsiteX11" fmla="*/ 10615629 w 10615629"/>
              <a:gd name="connsiteY11" fmla="*/ 1926697 h 6858000"/>
              <a:gd name="connsiteX12" fmla="*/ 10354145 w 10615629"/>
              <a:gd name="connsiteY12" fmla="*/ 2188181 h 6858000"/>
              <a:gd name="connsiteX13" fmla="*/ 10092661 w 10615629"/>
              <a:gd name="connsiteY13" fmla="*/ 1926697 h 6858000"/>
              <a:gd name="connsiteX14" fmla="*/ 10354145 w 10615629"/>
              <a:gd name="connsiteY14" fmla="*/ 1665213 h 6858000"/>
              <a:gd name="connsiteX15" fmla="*/ 1458901 w 10615629"/>
              <a:gd name="connsiteY15" fmla="*/ 659644 h 6858000"/>
              <a:gd name="connsiteX16" fmla="*/ 1905215 w 10615629"/>
              <a:gd name="connsiteY16" fmla="*/ 1105958 h 6858000"/>
              <a:gd name="connsiteX17" fmla="*/ 1458901 w 10615629"/>
              <a:gd name="connsiteY17" fmla="*/ 1552272 h 6858000"/>
              <a:gd name="connsiteX18" fmla="*/ 1012587 w 10615629"/>
              <a:gd name="connsiteY18" fmla="*/ 1105958 h 6858000"/>
              <a:gd name="connsiteX19" fmla="*/ 1458901 w 10615629"/>
              <a:gd name="connsiteY19" fmla="*/ 659644 h 6858000"/>
              <a:gd name="connsiteX20" fmla="*/ 6674038 w 10615629"/>
              <a:gd name="connsiteY20" fmla="*/ 0 h 6858000"/>
              <a:gd name="connsiteX21" fmla="*/ 10121228 w 10615629"/>
              <a:gd name="connsiteY21" fmla="*/ 0 h 6858000"/>
              <a:gd name="connsiteX22" fmla="*/ 10122250 w 10615629"/>
              <a:gd name="connsiteY22" fmla="*/ 1542 h 6858000"/>
              <a:gd name="connsiteX23" fmla="*/ 9914575 w 10615629"/>
              <a:gd name="connsiteY23" fmla="*/ 1714821 h 6858000"/>
              <a:gd name="connsiteX24" fmla="*/ 9361609 w 10615629"/>
              <a:gd name="connsiteY24" fmla="*/ 2396453 h 6858000"/>
              <a:gd name="connsiteX25" fmla="*/ 9334635 w 10615629"/>
              <a:gd name="connsiteY25" fmla="*/ 3107486 h 6858000"/>
              <a:gd name="connsiteX26" fmla="*/ 9815042 w 10615629"/>
              <a:gd name="connsiteY26" fmla="*/ 3891891 h 6858000"/>
              <a:gd name="connsiteX27" fmla="*/ 9376176 w 10615629"/>
              <a:gd name="connsiteY27" fmla="*/ 5202286 h 6858000"/>
              <a:gd name="connsiteX28" fmla="*/ 7869813 w 10615629"/>
              <a:gd name="connsiteY28" fmla="*/ 5436960 h 6858000"/>
              <a:gd name="connsiteX29" fmla="*/ 6545392 w 10615629"/>
              <a:gd name="connsiteY29" fmla="*/ 5630362 h 6858000"/>
              <a:gd name="connsiteX30" fmla="*/ 5772723 w 10615629"/>
              <a:gd name="connsiteY30" fmla="*/ 6502431 h 6858000"/>
              <a:gd name="connsiteX31" fmla="*/ 5542129 w 10615629"/>
              <a:gd name="connsiteY31" fmla="*/ 6791052 h 6858000"/>
              <a:gd name="connsiteX32" fmla="*/ 5487454 w 10615629"/>
              <a:gd name="connsiteY32" fmla="*/ 6858000 h 6858000"/>
              <a:gd name="connsiteX33" fmla="*/ 3860772 w 10615629"/>
              <a:gd name="connsiteY33" fmla="*/ 6858000 h 6858000"/>
              <a:gd name="connsiteX34" fmla="*/ 3806309 w 10615629"/>
              <a:gd name="connsiteY34" fmla="*/ 6753976 h 6858000"/>
              <a:gd name="connsiteX35" fmla="*/ 3692626 w 10615629"/>
              <a:gd name="connsiteY35" fmla="*/ 6315366 h 6858000"/>
              <a:gd name="connsiteX36" fmla="*/ 2561203 w 10615629"/>
              <a:gd name="connsiteY36" fmla="*/ 5694965 h 6858000"/>
              <a:gd name="connsiteX37" fmla="*/ 69617 w 10615629"/>
              <a:gd name="connsiteY37" fmla="*/ 4316865 h 6858000"/>
              <a:gd name="connsiteX38" fmla="*/ 1643 w 10615629"/>
              <a:gd name="connsiteY38" fmla="*/ 3718987 h 6858000"/>
              <a:gd name="connsiteX39" fmla="*/ 368893 w 10615629"/>
              <a:gd name="connsiteY39" fmla="*/ 2555465 h 6858000"/>
              <a:gd name="connsiteX40" fmla="*/ 1113509 w 10615629"/>
              <a:gd name="connsiteY40" fmla="*/ 2231777 h 6858000"/>
              <a:gd name="connsiteX41" fmla="*/ 2037233 w 10615629"/>
              <a:gd name="connsiteY41" fmla="*/ 2044714 h 6858000"/>
              <a:gd name="connsiteX42" fmla="*/ 2547311 w 10615629"/>
              <a:gd name="connsiteY42" fmla="*/ 1444273 h 6858000"/>
              <a:gd name="connsiteX43" fmla="*/ 3900864 w 10615629"/>
              <a:gd name="connsiteY43" fmla="*/ 617925 h 6858000"/>
              <a:gd name="connsiteX44" fmla="*/ 4571572 w 10615629"/>
              <a:gd name="connsiteY44" fmla="*/ 899937 h 6858000"/>
              <a:gd name="connsiteX45" fmla="*/ 6039226 w 10615629"/>
              <a:gd name="connsiteY45" fmla="*/ 670658 h 6858000"/>
              <a:gd name="connsiteX46" fmla="*/ 6656610 w 10615629"/>
              <a:gd name="connsiteY46" fmla="*/ 161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615629" h="6858000">
                <a:moveTo>
                  <a:pt x="7169276" y="5704266"/>
                </a:moveTo>
                <a:cubicBezTo>
                  <a:pt x="7360157" y="5704266"/>
                  <a:pt x="7514897" y="5859006"/>
                  <a:pt x="7514897" y="6049887"/>
                </a:cubicBezTo>
                <a:cubicBezTo>
                  <a:pt x="7514897" y="6240768"/>
                  <a:pt x="7360157" y="6395508"/>
                  <a:pt x="7169276" y="6395508"/>
                </a:cubicBezTo>
                <a:cubicBezTo>
                  <a:pt x="6978395" y="6395508"/>
                  <a:pt x="6823655" y="6240768"/>
                  <a:pt x="6823655" y="6049887"/>
                </a:cubicBezTo>
                <a:cubicBezTo>
                  <a:pt x="6823655" y="5859006"/>
                  <a:pt x="6978395" y="5704266"/>
                  <a:pt x="7169276" y="5704266"/>
                </a:cubicBezTo>
                <a:close/>
                <a:moveTo>
                  <a:pt x="10010446" y="2324705"/>
                </a:moveTo>
                <a:cubicBezTo>
                  <a:pt x="10256938" y="2324705"/>
                  <a:pt x="10456760" y="2524528"/>
                  <a:pt x="10456760" y="2771019"/>
                </a:cubicBezTo>
                <a:cubicBezTo>
                  <a:pt x="10456760" y="3017511"/>
                  <a:pt x="10256938" y="3217333"/>
                  <a:pt x="10010446" y="3217333"/>
                </a:cubicBezTo>
                <a:cubicBezTo>
                  <a:pt x="9763954" y="3217333"/>
                  <a:pt x="9564132" y="3017511"/>
                  <a:pt x="9564132" y="2771019"/>
                </a:cubicBezTo>
                <a:cubicBezTo>
                  <a:pt x="9564132" y="2524528"/>
                  <a:pt x="9763954" y="2324705"/>
                  <a:pt x="10010446" y="2324705"/>
                </a:cubicBezTo>
                <a:close/>
                <a:moveTo>
                  <a:pt x="10354145" y="1665213"/>
                </a:moveTo>
                <a:cubicBezTo>
                  <a:pt x="10498559" y="1665213"/>
                  <a:pt x="10615629" y="1782283"/>
                  <a:pt x="10615629" y="1926697"/>
                </a:cubicBezTo>
                <a:cubicBezTo>
                  <a:pt x="10615629" y="2071111"/>
                  <a:pt x="10498559" y="2188181"/>
                  <a:pt x="10354145" y="2188181"/>
                </a:cubicBezTo>
                <a:cubicBezTo>
                  <a:pt x="10209731" y="2188181"/>
                  <a:pt x="10092661" y="2071111"/>
                  <a:pt x="10092661" y="1926697"/>
                </a:cubicBezTo>
                <a:cubicBezTo>
                  <a:pt x="10092661" y="1782283"/>
                  <a:pt x="10209731" y="1665213"/>
                  <a:pt x="10354145" y="1665213"/>
                </a:cubicBezTo>
                <a:close/>
                <a:moveTo>
                  <a:pt x="1458901" y="659644"/>
                </a:moveTo>
                <a:cubicBezTo>
                  <a:pt x="1705393" y="659644"/>
                  <a:pt x="1905215" y="859466"/>
                  <a:pt x="1905215" y="1105958"/>
                </a:cubicBezTo>
                <a:cubicBezTo>
                  <a:pt x="1905215" y="1352450"/>
                  <a:pt x="1705393" y="1552272"/>
                  <a:pt x="1458901" y="1552272"/>
                </a:cubicBezTo>
                <a:cubicBezTo>
                  <a:pt x="1212409" y="1552272"/>
                  <a:pt x="1012587" y="1352450"/>
                  <a:pt x="1012587" y="1105958"/>
                </a:cubicBezTo>
                <a:cubicBezTo>
                  <a:pt x="1012587" y="859466"/>
                  <a:pt x="1212409" y="659644"/>
                  <a:pt x="1458901" y="659644"/>
                </a:cubicBezTo>
                <a:close/>
                <a:moveTo>
                  <a:pt x="6674038" y="0"/>
                </a:moveTo>
                <a:lnTo>
                  <a:pt x="10121228" y="0"/>
                </a:lnTo>
                <a:lnTo>
                  <a:pt x="10122250" y="1542"/>
                </a:lnTo>
                <a:cubicBezTo>
                  <a:pt x="10407914" y="485220"/>
                  <a:pt x="10448238" y="1134713"/>
                  <a:pt x="9914575" y="1714821"/>
                </a:cubicBezTo>
                <a:cubicBezTo>
                  <a:pt x="9716856" y="1929804"/>
                  <a:pt x="9539638" y="2164208"/>
                  <a:pt x="9361609" y="2396453"/>
                </a:cubicBezTo>
                <a:cubicBezTo>
                  <a:pt x="9193292" y="2616157"/>
                  <a:pt x="9188572" y="2869712"/>
                  <a:pt x="9334635" y="3107486"/>
                </a:cubicBezTo>
                <a:cubicBezTo>
                  <a:pt x="9495670" y="3368730"/>
                  <a:pt x="9683004" y="3617025"/>
                  <a:pt x="9815042" y="3891891"/>
                </a:cubicBezTo>
                <a:cubicBezTo>
                  <a:pt x="10050525" y="4382007"/>
                  <a:pt x="9955575" y="4864841"/>
                  <a:pt x="9376176" y="5202286"/>
                </a:cubicBezTo>
                <a:cubicBezTo>
                  <a:pt x="8901029" y="5479039"/>
                  <a:pt x="8396077" y="5489829"/>
                  <a:pt x="7869813" y="5436960"/>
                </a:cubicBezTo>
                <a:cubicBezTo>
                  <a:pt x="7414764" y="5391373"/>
                  <a:pt x="6924917" y="5356038"/>
                  <a:pt x="6545392" y="5630362"/>
                </a:cubicBezTo>
                <a:cubicBezTo>
                  <a:pt x="6238294" y="5852628"/>
                  <a:pt x="6024795" y="6205178"/>
                  <a:pt x="5772723" y="6502431"/>
                </a:cubicBezTo>
                <a:cubicBezTo>
                  <a:pt x="5693285" y="6596233"/>
                  <a:pt x="5618533" y="6694485"/>
                  <a:pt x="5542129" y="6791052"/>
                </a:cubicBezTo>
                <a:lnTo>
                  <a:pt x="5487454" y="6858000"/>
                </a:lnTo>
                <a:lnTo>
                  <a:pt x="3860772" y="6858000"/>
                </a:lnTo>
                <a:lnTo>
                  <a:pt x="3806309" y="6753976"/>
                </a:lnTo>
                <a:cubicBezTo>
                  <a:pt x="3748311" y="6617180"/>
                  <a:pt x="3717510" y="6461835"/>
                  <a:pt x="3692626" y="6315366"/>
                </a:cubicBezTo>
                <a:cubicBezTo>
                  <a:pt x="3594980" y="5743923"/>
                  <a:pt x="2996563" y="5569132"/>
                  <a:pt x="2561203" y="5694965"/>
                </a:cubicBezTo>
                <a:cubicBezTo>
                  <a:pt x="1295584" y="6063834"/>
                  <a:pt x="405173" y="5417942"/>
                  <a:pt x="69617" y="4316865"/>
                </a:cubicBezTo>
                <a:cubicBezTo>
                  <a:pt x="12163" y="4128181"/>
                  <a:pt x="22818" y="3919404"/>
                  <a:pt x="1643" y="3718987"/>
                </a:cubicBezTo>
                <a:cubicBezTo>
                  <a:pt x="-11845" y="3285650"/>
                  <a:pt x="53163" y="2879692"/>
                  <a:pt x="368893" y="2555465"/>
                </a:cubicBezTo>
                <a:cubicBezTo>
                  <a:pt x="570254" y="2348709"/>
                  <a:pt x="826642" y="2266304"/>
                  <a:pt x="1113509" y="2231777"/>
                </a:cubicBezTo>
                <a:cubicBezTo>
                  <a:pt x="1425464" y="2194013"/>
                  <a:pt x="1739171" y="2139122"/>
                  <a:pt x="2037233" y="2044714"/>
                </a:cubicBezTo>
                <a:cubicBezTo>
                  <a:pt x="2313448" y="1957047"/>
                  <a:pt x="2430109" y="1689061"/>
                  <a:pt x="2547311" y="1444273"/>
                </a:cubicBezTo>
                <a:cubicBezTo>
                  <a:pt x="2839304" y="834121"/>
                  <a:pt x="3300290" y="529585"/>
                  <a:pt x="3900864" y="617925"/>
                </a:cubicBezTo>
                <a:cubicBezTo>
                  <a:pt x="4133785" y="652182"/>
                  <a:pt x="4362119" y="778959"/>
                  <a:pt x="4571572" y="899937"/>
                </a:cubicBezTo>
                <a:cubicBezTo>
                  <a:pt x="5133170" y="1224435"/>
                  <a:pt x="5641899" y="1068660"/>
                  <a:pt x="6039226" y="670658"/>
                </a:cubicBezTo>
                <a:cubicBezTo>
                  <a:pt x="6250634" y="458239"/>
                  <a:pt x="6444898" y="227157"/>
                  <a:pt x="6656610" y="1615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260DE6-1274-1B8C-9A9B-5B86BB6CBA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1743" y="1122363"/>
            <a:ext cx="6458556" cy="238760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l-GR" sz="3400"/>
              <a:t>Εργασία Εξαμήνου: </a:t>
            </a:r>
            <a:br>
              <a:rPr lang="en-US" sz="3400"/>
            </a:br>
            <a:r>
              <a:rPr lang="el-GR" sz="3400"/>
              <a:t>«Ανάλυση και Διαχείριση Μεγάλων και Πολυδιάστατων Δεδομένων 2023-2024»</a:t>
            </a:r>
            <a:endParaRPr lang="en-US" sz="3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637218-0D6F-08E4-CAE0-5E76CAB2E2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1743" y="3602038"/>
            <a:ext cx="6458556" cy="1655762"/>
          </a:xfrm>
        </p:spPr>
        <p:txBody>
          <a:bodyPr>
            <a:normAutofit/>
          </a:bodyPr>
          <a:lstStyle/>
          <a:p>
            <a:pPr algn="ctr"/>
            <a:r>
              <a:rPr lang="el-GR" dirty="0"/>
              <a:t>Ιωάννης Τσάμπρας ΣΜΗΝ 1066584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836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781DC-A34B-6C1E-38E6-325385682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Τμήματα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1CC7C-CBD2-E535-FB1C-58E44F475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dirty="0"/>
              <a:t>Προεπεξεργασία </a:t>
            </a:r>
            <a:r>
              <a:rPr lang="en-US" dirty="0"/>
              <a:t>Clinical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l-GR" dirty="0"/>
              <a:t>Αριθμιτικοποίηση και Καθαρισμός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l-GR" dirty="0"/>
              <a:t>Συμπλήρωση Κενών 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dirty="0"/>
              <a:t>Κατηγοριοποίηση </a:t>
            </a:r>
            <a:r>
              <a:rPr lang="en-US" dirty="0"/>
              <a:t>Clinical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dirty="0"/>
              <a:t>Προεπεξεργασία </a:t>
            </a:r>
            <a:r>
              <a:rPr lang="en-US" dirty="0"/>
              <a:t>Beacons</a:t>
            </a:r>
            <a:endParaRPr lang="el-GR" dirty="0"/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l-GR" dirty="0"/>
              <a:t>Ονοματοδοσία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l-GR" dirty="0"/>
              <a:t>Εξαγωγή Χαρακτηριστηκών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dirty="0"/>
              <a:t>Συσταδοποίηση Τελικού </a:t>
            </a:r>
            <a:r>
              <a:rPr lang="en-US" dirty="0"/>
              <a:t>Dataset</a:t>
            </a:r>
            <a:endParaRPr lang="el-GR" dirty="0"/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l-GR" dirty="0"/>
              <a:t>Συσταδοποίηση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PCA</a:t>
            </a:r>
            <a:endParaRPr lang="el-GR" dirty="0"/>
          </a:p>
        </p:txBody>
      </p:sp>
      <p:pic>
        <p:nvPicPr>
          <p:cNvPr id="5" name="Picture 4" descr="Multiple exposures of graphs with different colors and sizes">
            <a:extLst>
              <a:ext uri="{FF2B5EF4-FFF2-40B4-BE49-F238E27FC236}">
                <a16:creationId xmlns:a16="http://schemas.microsoft.com/office/drawing/2014/main" id="{FC184D4E-1834-F554-E1CD-A704DCD30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281" y="1376819"/>
            <a:ext cx="5396753" cy="359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55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5EF46-B176-D8FF-4200-84E06B3E1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0" y="-57902"/>
            <a:ext cx="10972800" cy="1325563"/>
          </a:xfrm>
        </p:spPr>
        <p:txBody>
          <a:bodyPr>
            <a:normAutofit/>
          </a:bodyPr>
          <a:lstStyle/>
          <a:p>
            <a:r>
              <a:rPr lang="el-GR" dirty="0"/>
              <a:t>Προεπεξεργασία </a:t>
            </a:r>
            <a:r>
              <a:rPr lang="en-US" dirty="0"/>
              <a:t>Clinical</a:t>
            </a:r>
            <a:br>
              <a:rPr lang="en-US" dirty="0"/>
            </a:br>
            <a:r>
              <a:rPr lang="el-GR" sz="2800" dirty="0"/>
              <a:t>Αριθμιτικοποίηση και Καθαρισμός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D846C-E777-087B-BB81-9C64A49FF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082454"/>
            <a:ext cx="4413662" cy="4036534"/>
          </a:xfrm>
        </p:spPr>
        <p:txBody>
          <a:bodyPr/>
          <a:lstStyle/>
          <a:p>
            <a:r>
              <a:rPr lang="el-GR" dirty="0"/>
              <a:t>Μη αριθμητκές Στήλες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D71636-8FC9-D9EB-2FB9-258DB9AEF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96" y="2665574"/>
            <a:ext cx="4731454" cy="27441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61B30A-7711-BEC0-0727-B68356BFFAA3}"/>
              </a:ext>
            </a:extLst>
          </p:cNvPr>
          <p:cNvSpPr txBox="1"/>
          <p:nvPr/>
        </p:nvSpPr>
        <p:spPr>
          <a:xfrm>
            <a:off x="7786595" y="1334536"/>
            <a:ext cx="3805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Αριθμητικές Στήλες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552170-9F47-9EE7-00AA-1A92D28DA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777" y="4489461"/>
            <a:ext cx="3343616" cy="23685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51EE7E-FD0E-79AF-02F8-BA8D226CD6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225" y="1550888"/>
            <a:ext cx="1967775" cy="143991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C6BD02-8BDF-C904-A10C-0E6C6E0BD8D8}"/>
              </a:ext>
            </a:extLst>
          </p:cNvPr>
          <p:cNvCxnSpPr>
            <a:cxnSpLocks/>
          </p:cNvCxnSpPr>
          <p:nvPr/>
        </p:nvCxnSpPr>
        <p:spPr>
          <a:xfrm>
            <a:off x="5023262" y="1448286"/>
            <a:ext cx="1612850" cy="540971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2411AB6A-F63C-79A1-A635-0D110EDC5B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036" y="2589823"/>
            <a:ext cx="2069483" cy="15704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21A66B-22C2-C75A-7C7B-EF3CFEC8A6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556" y="1170891"/>
            <a:ext cx="2261555" cy="1696166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A7F6103-322F-9891-7103-439CA6B7604D}"/>
              </a:ext>
            </a:extLst>
          </p:cNvPr>
          <p:cNvSpPr/>
          <p:nvPr/>
        </p:nvSpPr>
        <p:spPr>
          <a:xfrm rot="21213567">
            <a:off x="6519975" y="3572298"/>
            <a:ext cx="5364061" cy="818445"/>
          </a:xfrm>
          <a:custGeom>
            <a:avLst/>
            <a:gdLst>
              <a:gd name="connsiteX0" fmla="*/ 0 w 5277224"/>
              <a:gd name="connsiteY0" fmla="*/ 280894 h 1430961"/>
              <a:gd name="connsiteX1" fmla="*/ 2534024 w 5277224"/>
              <a:gd name="connsiteY1" fmla="*/ 1428377 h 1430961"/>
              <a:gd name="connsiteX2" fmla="*/ 5277224 w 5277224"/>
              <a:gd name="connsiteY2" fmla="*/ 0 h 1430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77224" h="1430961">
                <a:moveTo>
                  <a:pt x="0" y="280894"/>
                </a:moveTo>
                <a:cubicBezTo>
                  <a:pt x="827243" y="878043"/>
                  <a:pt x="1654487" y="1475193"/>
                  <a:pt x="2534024" y="1428377"/>
                </a:cubicBezTo>
                <a:cubicBezTo>
                  <a:pt x="3413561" y="1381561"/>
                  <a:pt x="5137773" y="238063"/>
                  <a:pt x="5277224" y="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62D88D0-30B9-4340-17D6-91F380AA3AAD}"/>
              </a:ext>
            </a:extLst>
          </p:cNvPr>
          <p:cNvCxnSpPr>
            <a:endCxn id="8" idx="1"/>
          </p:cNvCxnSpPr>
          <p:nvPr/>
        </p:nvCxnSpPr>
        <p:spPr>
          <a:xfrm rot="16200000" flipH="1">
            <a:off x="7951832" y="4908785"/>
            <a:ext cx="1251143" cy="27874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46E3693-0664-E5F8-AF22-7539D4F93E68}"/>
              </a:ext>
            </a:extLst>
          </p:cNvPr>
          <p:cNvSpPr txBox="1"/>
          <p:nvPr/>
        </p:nvSpPr>
        <p:spPr>
          <a:xfrm>
            <a:off x="584696" y="5395019"/>
            <a:ext cx="47314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dirty="0"/>
              <a:t>Όσα κελιά δεν συνάυδουν με καμία τιμή του λεξικού μετατρέπονται σε κενά</a:t>
            </a:r>
            <a:endParaRPr lang="en-US" sz="10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044245F-069B-F80E-CB50-83A9CBE66D36}"/>
              </a:ext>
            </a:extLst>
          </p:cNvPr>
          <p:cNvSpPr/>
          <p:nvPr/>
        </p:nvSpPr>
        <p:spPr>
          <a:xfrm>
            <a:off x="11636188" y="2414494"/>
            <a:ext cx="376518" cy="394447"/>
          </a:xfrm>
          <a:prstGeom prst="ellipse">
            <a:avLst/>
          </a:prstGeom>
          <a:solidFill>
            <a:srgbClr val="FF0000">
              <a:alpha val="16863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AA2CBED-87DA-1FE0-A0F2-BDB32DA432BB}"/>
              </a:ext>
            </a:extLst>
          </p:cNvPr>
          <p:cNvCxnSpPr>
            <a:cxnSpLocks/>
          </p:cNvCxnSpPr>
          <p:nvPr/>
        </p:nvCxnSpPr>
        <p:spPr>
          <a:xfrm>
            <a:off x="11809506" y="621553"/>
            <a:ext cx="0" cy="179294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E6EB81E-FA68-1B5D-66AB-5E4BC42667E8}"/>
              </a:ext>
            </a:extLst>
          </p:cNvPr>
          <p:cNvSpPr txBox="1"/>
          <p:nvPr/>
        </p:nvSpPr>
        <p:spPr>
          <a:xfrm>
            <a:off x="10590306" y="284936"/>
            <a:ext cx="1739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this error?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6862A3-3570-1DDC-5D7C-CF3CEB4AEFA6}"/>
              </a:ext>
            </a:extLst>
          </p:cNvPr>
          <p:cNvSpPr txBox="1"/>
          <p:nvPr/>
        </p:nvSpPr>
        <p:spPr>
          <a:xfrm>
            <a:off x="7359213" y="6166627"/>
            <a:ext cx="17608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50" dirty="0"/>
              <a:t>Σύνθετη συμπεριφορά λεξικού με κανόνες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851284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06F53-BF1A-1B76-C3FC-8E6B1EA56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dirty="0"/>
              <a:t>Προεπεξεργασία </a:t>
            </a:r>
            <a:r>
              <a:rPr lang="en-US" dirty="0"/>
              <a:t>Clinical</a:t>
            </a:r>
            <a:br>
              <a:rPr lang="en-US" dirty="0"/>
            </a:br>
            <a:r>
              <a:rPr lang="el-GR" sz="2800" dirty="0"/>
              <a:t>Συμπλήρωση Κενών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1ED2C-BB27-BAA0-DCCF-B5C5F3156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06204"/>
            <a:ext cx="10972800" cy="4630772"/>
          </a:xfrm>
        </p:spPr>
        <p:txBody>
          <a:bodyPr>
            <a:normAutofit/>
          </a:bodyPr>
          <a:lstStyle/>
          <a:p>
            <a:r>
              <a:rPr lang="en-US" dirty="0"/>
              <a:t>Naive method: Replace Empty Cells with average of column</a:t>
            </a:r>
          </a:p>
          <a:p>
            <a:r>
              <a:rPr lang="en-US" dirty="0"/>
              <a:t>New method: Create neural network based predictors for each column and replace values with predictions based on the rest of the row</a:t>
            </a:r>
          </a:p>
          <a:p>
            <a:endParaRPr lang="en-US" dirty="0"/>
          </a:p>
          <a:p>
            <a:r>
              <a:rPr lang="en-US" dirty="0"/>
              <a:t>In this work: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trained the predictors only on the full columns (~half the dataset)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cached each model for reuse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Rounded outputs for previously non-numerical columns in the nearest integer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predictor is identical to the rest in terms of hyperparameters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also applied the naive method for comparison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202865-B1DA-70CB-62C6-5DB3CCD06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46" y="63448"/>
            <a:ext cx="3658965" cy="22441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34A4FF-42DF-4AEE-4CED-B80314719E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550" y="3133164"/>
            <a:ext cx="3072450" cy="173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182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43444-25DE-8917-6305-676E65AA8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dirty="0"/>
              <a:t>Κατηγοριοποίηση </a:t>
            </a:r>
            <a:r>
              <a:rPr lang="en-US" dirty="0"/>
              <a:t>Clinical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540AA-D19D-C9E6-5FFE-A4F101D18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60211"/>
            <a:ext cx="10972800" cy="4036534"/>
          </a:xfrm>
        </p:spPr>
        <p:txBody>
          <a:bodyPr/>
          <a:lstStyle/>
          <a:p>
            <a:r>
              <a:rPr lang="el-GR" dirty="0"/>
              <a:t>Αξιοποιήθηκε </a:t>
            </a:r>
            <a:r>
              <a:rPr lang="en-US" dirty="0"/>
              <a:t>KNN </a:t>
            </a:r>
            <a:r>
              <a:rPr lang="el-GR" dirty="0"/>
              <a:t>και Νευρωνικό δίκτυο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6BA064-D2BE-94B7-CD9D-F35085C292B3}"/>
              </a:ext>
            </a:extLst>
          </p:cNvPr>
          <p:cNvSpPr txBox="1"/>
          <p:nvPr/>
        </p:nvSpPr>
        <p:spPr>
          <a:xfrm>
            <a:off x="7356764" y="2106204"/>
            <a:ext cx="49520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Για τους παράμετρους του νευρωνικού έγιναν πολλαπλές δοκιμές και κατέληξα σε : </a:t>
            </a:r>
            <a:br>
              <a:rPr lang="el-GR" dirty="0"/>
            </a:br>
            <a:br>
              <a:rPr lang="el-GR" dirty="0"/>
            </a:br>
            <a:r>
              <a:rPr lang="el-GR" dirty="0"/>
              <a:t>• 3 layers (1024,128,3) </a:t>
            </a:r>
            <a:br>
              <a:rPr lang="el-GR" dirty="0"/>
            </a:br>
            <a:r>
              <a:rPr lang="el-GR" dirty="0"/>
              <a:t>• Learning rate 0.0001 </a:t>
            </a:r>
            <a:br>
              <a:rPr lang="el-GR" dirty="0"/>
            </a:br>
            <a:r>
              <a:rPr lang="el-GR" dirty="0"/>
              <a:t>• 2000 epochs </a:t>
            </a:r>
            <a:br>
              <a:rPr lang="el-GR" dirty="0"/>
            </a:br>
            <a:r>
              <a:rPr lang="el-GR" dirty="0"/>
              <a:t>• Batchsize 64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FE991E-E256-3168-5B49-CC85A7C3EC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0" t="7203" r="8078" b="5994"/>
          <a:stretch/>
        </p:blipFill>
        <p:spPr>
          <a:xfrm>
            <a:off x="7356764" y="4202289"/>
            <a:ext cx="4393870" cy="18756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DD793E-459C-6D4F-82F1-EA96A5AF820E}"/>
              </a:ext>
            </a:extLst>
          </p:cNvPr>
          <p:cNvSpPr txBox="1"/>
          <p:nvPr/>
        </p:nvSpPr>
        <p:spPr>
          <a:xfrm>
            <a:off x="706582" y="2521701"/>
            <a:ext cx="4459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Για τον </a:t>
            </a:r>
            <a:r>
              <a:rPr lang="el-GR" b="1" dirty="0"/>
              <a:t>ΚΝΝ</a:t>
            </a:r>
            <a:r>
              <a:rPr lang="el-GR" dirty="0"/>
              <a:t> τα αποτελέσμτα δεν αλλάζουν, με βάση το dataset, με μέγιστο accuracy </a:t>
            </a:r>
            <a:r>
              <a:rPr lang="el-GR" b="1" dirty="0"/>
              <a:t>0.66</a:t>
            </a:r>
            <a:r>
              <a:rPr lang="el-GR" dirty="0"/>
              <a:t> και μέσο </a:t>
            </a:r>
            <a:r>
              <a:rPr lang="el-GR" b="1" dirty="0"/>
              <a:t>0.59</a:t>
            </a:r>
            <a:r>
              <a:rPr lang="el-GR" dirty="0"/>
              <a:t> για τους πρώτους </a:t>
            </a:r>
            <a:r>
              <a:rPr lang="el-GR" b="1" dirty="0"/>
              <a:t>40</a:t>
            </a:r>
            <a:r>
              <a:rPr lang="el-GR" dirty="0"/>
              <a:t> γείτονες.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160769-7F76-968E-CC96-BC81670159CF}"/>
              </a:ext>
            </a:extLst>
          </p:cNvPr>
          <p:cNvSpPr txBox="1"/>
          <p:nvPr/>
        </p:nvSpPr>
        <p:spPr>
          <a:xfrm>
            <a:off x="706582" y="3778478"/>
            <a:ext cx="502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Για το </a:t>
            </a:r>
            <a:r>
              <a:rPr lang="el-GR" b="1" dirty="0"/>
              <a:t>νευρωνικό δίκτυο </a:t>
            </a:r>
            <a:r>
              <a:rPr lang="el-GR" dirty="0"/>
              <a:t>πραγματοποιήθηκαν αρχικά </a:t>
            </a:r>
            <a:r>
              <a:rPr lang="el-GR" b="1" dirty="0"/>
              <a:t>8</a:t>
            </a:r>
            <a:r>
              <a:rPr lang="el-GR" dirty="0"/>
              <a:t> και ύστερα επιπλέον </a:t>
            </a:r>
            <a:r>
              <a:rPr lang="el-GR" b="1" dirty="0"/>
              <a:t>16</a:t>
            </a:r>
            <a:r>
              <a:rPr lang="el-GR" dirty="0"/>
              <a:t> trainings με κάθε dataset και από αυτά προέκυψαν οι παρακάτω </a:t>
            </a:r>
            <a:r>
              <a:rPr lang="en-US" b="1" dirty="0"/>
              <a:t>average </a:t>
            </a:r>
            <a:r>
              <a:rPr lang="el-GR" b="1" dirty="0"/>
              <a:t>validation accuracies</a:t>
            </a:r>
            <a:r>
              <a:rPr lang="el-GR" dirty="0"/>
              <a:t>: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91B4D2-AA34-E6CA-FDC6-7CC712956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9491" y="5147237"/>
            <a:ext cx="2734057" cy="11056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7CC613-F3F9-4FA7-459B-9F807CE92769}"/>
              </a:ext>
            </a:extLst>
          </p:cNvPr>
          <p:cNvSpPr txBox="1"/>
          <p:nvPr/>
        </p:nvSpPr>
        <p:spPr>
          <a:xfrm>
            <a:off x="3863439" y="5475697"/>
            <a:ext cx="24938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400" dirty="0"/>
              <a:t>Αύξηση ακρίβειας </a:t>
            </a:r>
            <a:r>
              <a:rPr lang="el-GR" sz="1400"/>
              <a:t>κατά </a:t>
            </a:r>
            <a:r>
              <a:rPr lang="el-GR" sz="1400" b="1"/>
              <a:t>11%</a:t>
            </a:r>
            <a:r>
              <a:rPr lang="el-GR" sz="1400"/>
              <a:t> </a:t>
            </a:r>
            <a:r>
              <a:rPr lang="el-GR" sz="1400" dirty="0"/>
              <a:t>με τη χρήση του </a:t>
            </a:r>
            <a:r>
              <a:rPr lang="en-US" sz="1400" dirty="0"/>
              <a:t>“predicted dataset”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1AA65870-3FF9-38DA-74E5-673F42755F93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3603548" y="5700057"/>
            <a:ext cx="259891" cy="1449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2184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B4D70-200A-9227-2456-099628FDF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dirty="0"/>
              <a:t>Προεπεξεργασία </a:t>
            </a:r>
            <a:r>
              <a:rPr lang="en-US" dirty="0"/>
              <a:t>Beacons</a:t>
            </a:r>
            <a:br>
              <a:rPr lang="en-US" dirty="0"/>
            </a:br>
            <a:r>
              <a:rPr lang="el-GR" sz="2800" dirty="0"/>
              <a:t>Ονοματοδοσία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D8730-B24A-F52F-09E2-BBD6B1AB3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535" y="2106204"/>
            <a:ext cx="9080665" cy="4036534"/>
          </a:xfrm>
        </p:spPr>
        <p:txBody>
          <a:bodyPr/>
          <a:lstStyle/>
          <a:p>
            <a:r>
              <a:rPr lang="el-GR" dirty="0"/>
              <a:t>Αρχικά καθαρίζουμε τις εγγραφές από μη προβλεπόμενα IDs και ύστερα συλλέγουμε όλες τις διαφορετικές ονομασίες δωματίων.</a:t>
            </a:r>
          </a:p>
          <a:p>
            <a:r>
              <a:rPr lang="el-GR" dirty="0"/>
              <a:t>Ύστερα χειροκίνητα κατασκευάζουμε ένα λεξικό αντιστοίχησης όλων των διαφορετικών ονομασιών με τις πραγματικές ονομασίες που επιλέξαμε οι οποίες είναι 8:</a:t>
            </a:r>
          </a:p>
          <a:p>
            <a:endParaRPr lang="el-GR" dirty="0"/>
          </a:p>
          <a:p>
            <a:r>
              <a:rPr lang="en-US" sz="1600" dirty="0"/>
              <a:t>• Bathroom • Bedroom • Diningroom • Hall • Kitchen • Livingroom • Office • Outdoor</a:t>
            </a:r>
            <a:endParaRPr lang="el-GR" sz="1600" dirty="0"/>
          </a:p>
          <a:p>
            <a:endParaRPr lang="el-GR" sz="1600" dirty="0"/>
          </a:p>
          <a:p>
            <a:r>
              <a:rPr lang="el-GR" sz="1600" dirty="0"/>
              <a:t>Επιπλεόν συμπτύσουμε τις στήλες ημερομηνίας και ώρας και τις μετατρέπουμε σε UNIX time για να διευκολύνουμε την επεξεργασία τους αργότερα.</a:t>
            </a:r>
          </a:p>
          <a:p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6DF0E-BA6B-2760-A703-0BAC3E24E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237" y="605876"/>
            <a:ext cx="2580745" cy="429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56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67958-7AF6-CE37-D51D-27B3A9A27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Προεπεξεργασία </a:t>
            </a:r>
            <a:r>
              <a:rPr lang="en-US" dirty="0"/>
              <a:t>Beacons</a:t>
            </a:r>
            <a:br>
              <a:rPr lang="en-US" dirty="0"/>
            </a:br>
            <a:r>
              <a:rPr lang="el-GR" sz="2800" dirty="0"/>
              <a:t>Εξαγωγή Χαρακτηριστηκών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3AB66-BCF6-D2A3-2B4F-5A0FF400C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Με σειρά βημάτων υπολογίζουμε το ποσοστό διαμονής του κάθε συμμετέχοντα στα επιμέρους δωμάτια επί του συνολικού. </a:t>
            </a:r>
          </a:p>
          <a:p>
            <a:r>
              <a:rPr lang="el-GR" dirty="0"/>
              <a:t>Προσέχουμε την αλλαγή της ημέρας και βάζουμ όριο τα μεάνυχτα.</a:t>
            </a:r>
            <a:endParaRPr lang="en-US" dirty="0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1C77FC7-D61A-931B-4ACE-76122B2C7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265" y="2636312"/>
            <a:ext cx="3276680" cy="392236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42BF212-ABE9-1349-14B0-6AC761866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269" y="4124471"/>
            <a:ext cx="5334744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858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35CFA-8CE3-D2AA-0C8B-0964700FE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l-GR" dirty="0"/>
              <a:t>Συσταδοποίηση Τελικού </a:t>
            </a:r>
            <a:r>
              <a:rPr lang="en-US" dirty="0"/>
              <a:t>Dataset</a:t>
            </a:r>
            <a:br>
              <a:rPr lang="el-GR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ADA38-7FC4-B732-0B3D-253DBBC0D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06204"/>
            <a:ext cx="7082118" cy="4036534"/>
          </a:xfrm>
        </p:spPr>
        <p:txBody>
          <a:bodyPr>
            <a:normAutofit fontScale="92500" lnSpcReduction="20000"/>
          </a:bodyPr>
          <a:lstStyle/>
          <a:p>
            <a:r>
              <a:rPr lang="el-GR" dirty="0"/>
              <a:t>Τα δεδομένα μας αρχικά διαιρούνται κατά στήλες με τον μέσο της στήλης για να </a:t>
            </a:r>
            <a:r>
              <a:rPr lang="el-GR" b="1" dirty="0"/>
              <a:t>εξισώσουμε τη συνεισφορά κάθε στήλης </a:t>
            </a:r>
            <a:r>
              <a:rPr lang="el-GR" dirty="0"/>
              <a:t>στην γεωμτερική απεικόνιση των εγγραφών. </a:t>
            </a:r>
          </a:p>
          <a:p>
            <a:r>
              <a:rPr lang="el-GR" dirty="0"/>
              <a:t>Από τα δεδομένα μας αφαιρούμε τις στήλες των IDs και το Fried-Index. </a:t>
            </a:r>
          </a:p>
          <a:p>
            <a:r>
              <a:rPr lang="el-GR" dirty="0"/>
              <a:t>Για την συσταδοποίηση των δεδομένων αξιοποιούμε </a:t>
            </a:r>
            <a:r>
              <a:rPr lang="el-GR" b="1" dirty="0"/>
              <a:t>k-means </a:t>
            </a:r>
            <a:r>
              <a:rPr lang="el-GR" dirty="0"/>
              <a:t>και δοκιμάζουμε πολλαπλά πλήθη κεντροειδών. Αξιοποιούμε σε κάθε πιθανό πλήθος την μετρική της </a:t>
            </a:r>
            <a:r>
              <a:rPr lang="el-GR" b="1" dirty="0"/>
              <a:t>«αδράνειας» και το sil index </a:t>
            </a:r>
            <a:r>
              <a:rPr lang="el-GR" dirty="0"/>
              <a:t>και τα τοποθετούμε σε γραφική παράσταση για να βρούμε τον αγκώνα του γραφήματος και το σχετικό sil index. </a:t>
            </a:r>
            <a:endParaRPr lang="en-US" dirty="0"/>
          </a:p>
          <a:p>
            <a:endParaRPr lang="en-US" dirty="0"/>
          </a:p>
          <a:p>
            <a:r>
              <a:rPr lang="el-GR" dirty="0"/>
              <a:t>Οπτικά εντοπίζουμε τον αγκώνα του γραφήματος στα </a:t>
            </a:r>
            <a:r>
              <a:rPr lang="el-GR" b="1" dirty="0"/>
              <a:t>9 κεντροειδή </a:t>
            </a:r>
            <a:r>
              <a:rPr lang="el-GR" dirty="0"/>
              <a:t>και το αντίστοιχο </a:t>
            </a:r>
            <a:r>
              <a:rPr lang="el-GR" b="1" dirty="0"/>
              <a:t>sil index είναι 0.291</a:t>
            </a:r>
            <a:r>
              <a:rPr lang="el-GR" dirty="0"/>
              <a:t>, σχετικά ασθενές.</a:t>
            </a:r>
            <a:endParaRPr lang="en-US" dirty="0"/>
          </a:p>
        </p:txBody>
      </p:sp>
      <p:pic>
        <p:nvPicPr>
          <p:cNvPr id="5" name="Picture 4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A1ABC5F6-FB0D-3F98-860E-9D19760EE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718" y="2375144"/>
            <a:ext cx="4249272" cy="311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93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8567-03D7-1B4C-F090-04F03C8E1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229138"/>
            <a:ext cx="10972800" cy="1325563"/>
          </a:xfrm>
        </p:spPr>
        <p:txBody>
          <a:bodyPr/>
          <a:lstStyle/>
          <a:p>
            <a:r>
              <a:rPr lang="en-US" dirty="0"/>
              <a:t>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9B891-4166-00BA-D6F4-AC508BF93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17220"/>
            <a:ext cx="10972800" cy="4925517"/>
          </a:xfrm>
        </p:spPr>
        <p:txBody>
          <a:bodyPr/>
          <a:lstStyle/>
          <a:p>
            <a:r>
              <a:rPr lang="el-GR" dirty="0"/>
              <a:t>Επιπλέον παράγουμε ένα δεύτερο set δεδομένων με χρήση PCA για να </a:t>
            </a:r>
            <a:r>
              <a:rPr lang="el-GR" b="1" dirty="0"/>
              <a:t>μικρύνουμε τη διαστατικότητα</a:t>
            </a:r>
            <a:r>
              <a:rPr lang="el-GR" dirty="0"/>
              <a:t>. Για το πλήθως των components </a:t>
            </a:r>
            <a:r>
              <a:rPr lang="el-GR" b="1" dirty="0"/>
              <a:t>“k”</a:t>
            </a:r>
            <a:r>
              <a:rPr lang="el-GR" dirty="0"/>
              <a:t> δοκιμάστηκαν διάφορες επιλογές,</a:t>
            </a:r>
            <a:r>
              <a:rPr lang="en-US" dirty="0"/>
              <a:t> </a:t>
            </a:r>
            <a:r>
              <a:rPr lang="el-GR" dirty="0"/>
              <a:t>όπως φαίνεται στον παρακάτω πίνακα, και συναντάμε τα 9 κεντροειδή στα 8 components (όσα περισσότερα components και αν προσθέσουμε τα κεντροειδή θα παραμείνουν 9 αφού τόσα βρήκαμε και πριν το dimensionality reduction).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A5D40E5-12F0-F56D-F713-08364DE9F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68" y="3341997"/>
            <a:ext cx="4420217" cy="28007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7B1687-782C-BE9A-1EE9-4149A530749D}"/>
              </a:ext>
            </a:extLst>
          </p:cNvPr>
          <p:cNvSpPr/>
          <p:nvPr/>
        </p:nvSpPr>
        <p:spPr>
          <a:xfrm>
            <a:off x="609600" y="5062818"/>
            <a:ext cx="2933700" cy="19498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aph of a number of lists&#10;&#10;Description automatically generated with medium confidence">
            <a:extLst>
              <a:ext uri="{FF2B5EF4-FFF2-40B4-BE49-F238E27FC236}">
                <a16:creationId xmlns:a16="http://schemas.microsoft.com/office/drawing/2014/main" id="{713083EE-40C9-4ACE-036F-011EF701F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844" y="3237513"/>
            <a:ext cx="4160911" cy="306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952606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Custom 11">
      <a:dk1>
        <a:srgbClr val="262626"/>
      </a:dk1>
      <a:lt1>
        <a:sysClr val="window" lastClr="FFFFFF"/>
      </a:lt1>
      <a:dk2>
        <a:srgbClr val="2F333D"/>
      </a:dk2>
      <a:lt2>
        <a:srgbClr val="E9F3F3"/>
      </a:lt2>
      <a:accent1>
        <a:srgbClr val="1EBE9B"/>
      </a:accent1>
      <a:accent2>
        <a:srgbClr val="FD8686"/>
      </a:accent2>
      <a:accent3>
        <a:srgbClr val="0AC8AD"/>
      </a:accent3>
      <a:accent4>
        <a:srgbClr val="E69500"/>
      </a:accent4>
      <a:accent5>
        <a:srgbClr val="EC4E70"/>
      </a:accent5>
      <a:accent6>
        <a:srgbClr val="794DFF"/>
      </a:accent6>
      <a:hlink>
        <a:srgbClr val="3E8FF1"/>
      </a:hlink>
      <a:folHlink>
        <a:srgbClr val="939393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549</Words>
  <Application>Microsoft Office PowerPoint</Application>
  <PresentationFormat>Widescreen</PresentationFormat>
  <Paragraphs>53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Avenir Next LT Pro</vt:lpstr>
      <vt:lpstr>Posterama</vt:lpstr>
      <vt:lpstr>SplashVTI</vt:lpstr>
      <vt:lpstr>Εργασία Εξαμήνου:  «Ανάλυση και Διαχείριση Μεγάλων και Πολυδιάστατων Δεδομένων 2023-2024»</vt:lpstr>
      <vt:lpstr>Τμήματα</vt:lpstr>
      <vt:lpstr>Προεπεξεργασία Clinical Αριθμιτικοποίηση και Καθαρισμός</vt:lpstr>
      <vt:lpstr>Προεπεξεργασία Clinical Συμπλήρωση Κενών</vt:lpstr>
      <vt:lpstr>Κατηγοριοποίηση Clinical </vt:lpstr>
      <vt:lpstr>Προεπεξεργασία Beacons Ονοματοδοσία</vt:lpstr>
      <vt:lpstr>Προεπεξεργασία Beacons Εξαγωγή Χαρακτηριστηκών</vt:lpstr>
      <vt:lpstr>Συσταδοποίηση Τελικού Dataset </vt:lpstr>
      <vt:lpstr>PCA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Εργασία Εξαμήνου:  «Ανάλυση και Διαχείριση Μεγάλων και Πολυδιάστατων Δεδομένων 2023-2024»</dc:title>
  <dc:creator>giannis tsabras</dc:creator>
  <cp:lastModifiedBy>giannis tsabras</cp:lastModifiedBy>
  <cp:revision>9</cp:revision>
  <dcterms:created xsi:type="dcterms:W3CDTF">2024-01-15T11:56:53Z</dcterms:created>
  <dcterms:modified xsi:type="dcterms:W3CDTF">2024-01-15T13:12:38Z</dcterms:modified>
</cp:coreProperties>
</file>